
<file path=[Content_Types].xml><?xml version="1.0" encoding="utf-8"?>
<Types xmlns="http://schemas.openxmlformats.org/package/2006/content-types">
  <Default Extension="png" ContentType="image/png"/>
  <Default Extension="emf" ContentType="image/x-emf"/>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5"/>
  </p:handoutMasterIdLst>
  <p:sldIdLst>
    <p:sldId id="256" r:id="rId2"/>
    <p:sldId id="268" r:id="rId3"/>
    <p:sldId id="282" r:id="rId4"/>
    <p:sldId id="283" r:id="rId5"/>
    <p:sldId id="284" r:id="rId6"/>
    <p:sldId id="285" r:id="rId7"/>
    <p:sldId id="286" r:id="rId8"/>
    <p:sldId id="287" r:id="rId9"/>
    <p:sldId id="288" r:id="rId10"/>
    <p:sldId id="289" r:id="rId11"/>
    <p:sldId id="290" r:id="rId12"/>
    <p:sldId id="291" r:id="rId13"/>
    <p:sldId id="27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E26E9D-BC62-4FF6-A88C-A014C75AC30B}" type="datetimeFigureOut">
              <a:rPr lang="en-US" smtClean="0"/>
              <a:pPr/>
              <a:t>7/27/2015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FA469F5-AAA9-4686-B567-8E1D7518EFDD}" type="slidenum">
              <a:rPr lang="en-US" smtClean="0"/>
              <a:pPr/>
              <a:t>‹#›</a:t>
            </a:fld>
            <a:endParaRPr lang="en-US"/>
          </a:p>
        </p:txBody>
      </p:sp>
    </p:spTree>
    <p:extLst>
      <p:ext uri="{BB962C8B-B14F-4D97-AF65-F5344CB8AC3E}">
        <p14:creationId xmlns:p14="http://schemas.microsoft.com/office/powerpoint/2010/main" val="23508278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E59598-B125-4373-B273-0D61F5D8FABC}" type="datetimeFigureOut">
              <a:rPr lang="en-US" smtClean="0"/>
              <a:pPr/>
              <a:t>7/27/2015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CDDE66-5771-4CF4-8AF0-D20D4FC858E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59598-B125-4373-B273-0D61F5D8FABC}" type="datetimeFigureOut">
              <a:rPr lang="en-US" smtClean="0"/>
              <a:pPr/>
              <a:t>7/27/2015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CDDE66-5771-4CF4-8AF0-D20D4FC858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59598-B125-4373-B273-0D61F5D8FABC}" type="datetimeFigureOut">
              <a:rPr lang="en-US" smtClean="0"/>
              <a:pPr/>
              <a:t>7/27/2015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CDDE66-5771-4CF4-8AF0-D20D4FC858E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59598-B125-4373-B273-0D61F5D8FABC}" type="datetimeFigureOut">
              <a:rPr lang="en-US" smtClean="0"/>
              <a:pPr/>
              <a:t>7/27/2015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019800" y="5791200"/>
            <a:ext cx="2667000" cy="930275"/>
          </a:xfrm>
        </p:spPr>
        <p:txBody>
          <a:bodyPr/>
          <a:lstStyle/>
          <a:p>
            <a:fld id="{61CDDE66-5771-4CF4-8AF0-D20D4FC858E2}" type="slidenum">
              <a:rPr lang="en-US" smtClean="0"/>
              <a:pPr/>
              <a:t>‹#›</a:t>
            </a:fld>
            <a:endParaRPr lang="en-US" dirty="0"/>
          </a:p>
        </p:txBody>
      </p:sp>
      <p:pic>
        <p:nvPicPr>
          <p:cNvPr id="2050" name="Picture 1"/>
          <p:cNvPicPr>
            <a:picLocks noChangeAspect="1" noChangeArrowheads="1"/>
          </p:cNvPicPr>
          <p:nvPr userDrawn="1"/>
        </p:nvPicPr>
        <p:blipFill>
          <a:blip r:embed="rId2"/>
          <a:srcRect/>
          <a:stretch>
            <a:fillRect/>
          </a:stretch>
        </p:blipFill>
        <p:spPr bwMode="auto">
          <a:xfrm>
            <a:off x="6781800" y="6070600"/>
            <a:ext cx="2146300" cy="7874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E59598-B125-4373-B273-0D61F5D8FABC}" type="datetimeFigureOut">
              <a:rPr lang="en-US" smtClean="0"/>
              <a:pPr/>
              <a:t>7/27/2015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CDDE66-5771-4CF4-8AF0-D20D4FC858E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E59598-B125-4373-B273-0D61F5D8FABC}" type="datetimeFigureOut">
              <a:rPr lang="en-US" smtClean="0"/>
              <a:pPr/>
              <a:t>7/27/2015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CDDE66-5771-4CF4-8AF0-D20D4FC858E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E59598-B125-4373-B273-0D61F5D8FABC}" type="datetimeFigureOut">
              <a:rPr lang="en-US" smtClean="0"/>
              <a:pPr/>
              <a:t>7/27/2015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CDDE66-5771-4CF4-8AF0-D20D4FC858E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E59598-B125-4373-B273-0D61F5D8FABC}" type="datetimeFigureOut">
              <a:rPr lang="en-US" smtClean="0"/>
              <a:pPr/>
              <a:t>7/27/2015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CDDE66-5771-4CF4-8AF0-D20D4FC858E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E59598-B125-4373-B273-0D61F5D8FABC}" type="datetimeFigureOut">
              <a:rPr lang="en-US" smtClean="0"/>
              <a:pPr/>
              <a:t>7/27/2015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CDDE66-5771-4CF4-8AF0-D20D4FC858E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E59598-B125-4373-B273-0D61F5D8FABC}" type="datetimeFigureOut">
              <a:rPr lang="en-US" smtClean="0"/>
              <a:pPr/>
              <a:t>7/27/2015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CDDE66-5771-4CF4-8AF0-D20D4FC858E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E59598-B125-4373-B273-0D61F5D8FABC}" type="datetimeFigureOut">
              <a:rPr lang="en-US" smtClean="0"/>
              <a:pPr/>
              <a:t>7/27/2015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CDDE66-5771-4CF4-8AF0-D20D4FC858E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E59598-B125-4373-B273-0D61F5D8FABC}" type="datetimeFigureOut">
              <a:rPr lang="en-US" smtClean="0"/>
              <a:pPr/>
              <a:t>7/27/2015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CDDE66-5771-4CF4-8AF0-D20D4FC858E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media3.m4a"/><Relationship Id="rId7" Type="http://schemas.openxmlformats.org/officeDocument/2006/relationships/image" Target="../media/image2.png"/><Relationship Id="rId2" Type="http://schemas.microsoft.com/office/2007/relationships/media" Target="../media/media3.m4a"/><Relationship Id="rId1" Type="http://schemas.openxmlformats.org/officeDocument/2006/relationships/tags" Target="../tags/tag4.xml"/><Relationship Id="rId6" Type="http://schemas.openxmlformats.org/officeDocument/2006/relationships/hyperlink" Target="mailto:steve@effectivelearningforgrowth.com" TargetMode="External"/><Relationship Id="rId5" Type="http://schemas.openxmlformats.org/officeDocument/2006/relationships/hyperlink" Target="http://www.effectivelearningforgrowth.com/" TargetMode="Externa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Multi-Tasking –</a:t>
            </a:r>
            <a:r>
              <a:rPr lang="en-US" smtClean="0"/>
              <a:t/>
            </a:r>
            <a:br>
              <a:rPr lang="en-US" smtClean="0"/>
            </a:br>
            <a:r>
              <a:rPr lang="en-US" i="1" smtClean="0"/>
              <a:t>We don’t </a:t>
            </a:r>
            <a:r>
              <a:rPr lang="en-US" i="1" dirty="0" smtClean="0"/>
              <a:t>have the brains for it!</a:t>
            </a:r>
            <a:endParaRPr lang="en-US" i="1" dirty="0"/>
          </a:p>
        </p:txBody>
      </p:sp>
      <p:sp>
        <p:nvSpPr>
          <p:cNvPr id="3" name="Subtitle 2"/>
          <p:cNvSpPr>
            <a:spLocks noGrp="1"/>
          </p:cNvSpPr>
          <p:nvPr>
            <p:ph type="subTitle" idx="1"/>
          </p:nvPr>
        </p:nvSpPr>
        <p:spPr/>
        <p:txBody>
          <a:bodyPr/>
          <a:lstStyle/>
          <a:p>
            <a:r>
              <a:rPr lang="en-US" dirty="0" smtClean="0"/>
              <a:t>Effective Learning for Growth</a:t>
            </a:r>
          </a:p>
          <a:p>
            <a:r>
              <a:rPr lang="en-US" dirty="0" smtClean="0"/>
              <a:t>July 28, 2015</a:t>
            </a:r>
            <a:endParaRPr lang="en-US" dirty="0"/>
          </a:p>
        </p:txBody>
      </p:sp>
      <p:pic>
        <p:nvPicPr>
          <p:cNvPr id="1026" name="Picture 1"/>
          <p:cNvPicPr>
            <a:picLocks noChangeAspect="1" noChangeArrowheads="1"/>
          </p:cNvPicPr>
          <p:nvPr/>
        </p:nvPicPr>
        <p:blipFill>
          <a:blip r:embed="rId4"/>
          <a:srcRect/>
          <a:stretch>
            <a:fillRect/>
          </a:stretch>
        </p:blipFill>
        <p:spPr bwMode="auto">
          <a:xfrm>
            <a:off x="6997700" y="6070600"/>
            <a:ext cx="2146300" cy="787400"/>
          </a:xfrm>
          <a:prstGeom prst="rect">
            <a:avLst/>
          </a:prstGeom>
          <a:noFill/>
          <a:ln w="9525">
            <a:noFill/>
            <a:miter lim="800000"/>
            <a:headEnd/>
            <a:tailEnd/>
          </a:ln>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7549"/>
    </mc:Choice>
    <mc:Fallback xmlns="">
      <p:transition spd="slow" advTm="75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your score?</a:t>
            </a:r>
            <a:endParaRPr lang="en-US" dirty="0"/>
          </a:p>
        </p:txBody>
      </p:sp>
      <p:sp>
        <p:nvSpPr>
          <p:cNvPr id="3" name="Content Placeholder 2"/>
          <p:cNvSpPr>
            <a:spLocks noGrp="1"/>
          </p:cNvSpPr>
          <p:nvPr>
            <p:ph idx="1"/>
          </p:nvPr>
        </p:nvSpPr>
        <p:spPr/>
        <p:txBody>
          <a:bodyPr/>
          <a:lstStyle/>
          <a:p>
            <a:r>
              <a:rPr lang="en-US" dirty="0" smtClean="0"/>
              <a:t>0-25 – Amazing!</a:t>
            </a:r>
          </a:p>
          <a:p>
            <a:r>
              <a:rPr lang="en-US" dirty="0" smtClean="0"/>
              <a:t>26-50 – On the right track</a:t>
            </a:r>
          </a:p>
          <a:p>
            <a:r>
              <a:rPr lang="en-US" dirty="0" smtClean="0"/>
              <a:t>51-75 – Hope springs eternal…</a:t>
            </a:r>
          </a:p>
          <a:p>
            <a:r>
              <a:rPr lang="en-US" dirty="0" smtClean="0"/>
              <a:t>76 – 100 – Hit the Brakes!!</a:t>
            </a:r>
            <a:endParaRPr lang="en-US" dirty="0"/>
          </a:p>
        </p:txBody>
      </p:sp>
    </p:spTree>
    <p:extLst>
      <p:ext uri="{BB962C8B-B14F-4D97-AF65-F5344CB8AC3E}">
        <p14:creationId xmlns:p14="http://schemas.microsoft.com/office/powerpoint/2010/main" val="1778195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can we </a:t>
            </a:r>
            <a:r>
              <a:rPr lang="en-US" i="1" dirty="0" smtClean="0"/>
              <a:t>not</a:t>
            </a:r>
            <a:r>
              <a:rPr lang="en-US" dirty="0" smtClean="0"/>
              <a:t> multi-task?</a:t>
            </a:r>
            <a:endParaRPr lang="en-US" dirty="0"/>
          </a:p>
        </p:txBody>
      </p:sp>
      <p:sp>
        <p:nvSpPr>
          <p:cNvPr id="3" name="Content Placeholder 2"/>
          <p:cNvSpPr>
            <a:spLocks noGrp="1"/>
          </p:cNvSpPr>
          <p:nvPr>
            <p:ph idx="1"/>
          </p:nvPr>
        </p:nvSpPr>
        <p:spPr/>
        <p:txBody>
          <a:bodyPr/>
          <a:lstStyle/>
          <a:p>
            <a:r>
              <a:rPr lang="en-US" dirty="0" smtClean="0"/>
              <a:t>Single-tasking</a:t>
            </a:r>
          </a:p>
          <a:p>
            <a:r>
              <a:rPr lang="en-US" dirty="0" smtClean="0"/>
              <a:t>Personal space</a:t>
            </a:r>
          </a:p>
          <a:p>
            <a:r>
              <a:rPr lang="en-US" dirty="0" smtClean="0"/>
              <a:t>Choices, schedules, priorities</a:t>
            </a:r>
          </a:p>
          <a:p>
            <a:r>
              <a:rPr lang="en-US" dirty="0" smtClean="0"/>
              <a:t>Expectations &amp; Fences</a:t>
            </a:r>
          </a:p>
          <a:p>
            <a:r>
              <a:rPr lang="en-US" dirty="0" smtClean="0"/>
              <a:t>Keep promises!</a:t>
            </a:r>
          </a:p>
          <a:p>
            <a:r>
              <a:rPr lang="en-US" dirty="0" smtClean="0"/>
              <a:t>Practice, practice, practice</a:t>
            </a:r>
          </a:p>
        </p:txBody>
      </p:sp>
    </p:spTree>
    <p:extLst>
      <p:ext uri="{BB962C8B-B14F-4D97-AF65-F5344CB8AC3E}">
        <p14:creationId xmlns:p14="http://schemas.microsoft.com/office/powerpoint/2010/main" val="3537549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what if the distractions come from </a:t>
            </a:r>
            <a:r>
              <a:rPr lang="en-US" i="1" dirty="0" smtClean="0"/>
              <a:t>inside</a:t>
            </a:r>
            <a:r>
              <a:rPr lang="en-US" dirty="0" smtClean="0"/>
              <a:t>?</a:t>
            </a:r>
            <a:endParaRPr lang="en-US" dirty="0"/>
          </a:p>
        </p:txBody>
      </p:sp>
      <p:sp>
        <p:nvSpPr>
          <p:cNvPr id="3" name="Content Placeholder 2"/>
          <p:cNvSpPr>
            <a:spLocks noGrp="1"/>
          </p:cNvSpPr>
          <p:nvPr>
            <p:ph idx="1"/>
          </p:nvPr>
        </p:nvSpPr>
        <p:spPr/>
        <p:txBody>
          <a:bodyPr/>
          <a:lstStyle/>
          <a:p>
            <a:r>
              <a:rPr lang="en-US" dirty="0" smtClean="0"/>
              <a:t>Busy mind / monkey mind / afflictive emotions</a:t>
            </a:r>
          </a:p>
          <a:p>
            <a:r>
              <a:rPr lang="en-US" dirty="0" smtClean="0"/>
              <a:t>Habits of thought are trainable</a:t>
            </a:r>
          </a:p>
          <a:p>
            <a:pPr lvl="1"/>
            <a:r>
              <a:rPr lang="en-US" dirty="0" smtClean="0"/>
              <a:t>Mindfulness</a:t>
            </a:r>
          </a:p>
          <a:p>
            <a:pPr lvl="1"/>
            <a:r>
              <a:rPr lang="en-US" dirty="0"/>
              <a:t>ABCD </a:t>
            </a:r>
          </a:p>
          <a:p>
            <a:pPr lvl="2"/>
            <a:r>
              <a:rPr lang="en-US" dirty="0"/>
              <a:t>Adversity, Belief, Consequence, </a:t>
            </a:r>
            <a:r>
              <a:rPr lang="en-US" dirty="0" smtClean="0"/>
              <a:t>Disputation</a:t>
            </a:r>
          </a:p>
          <a:p>
            <a:pPr lvl="1"/>
            <a:r>
              <a:rPr lang="en-US" dirty="0" smtClean="0"/>
              <a:t>Positive Intelligence Repetitions</a:t>
            </a:r>
          </a:p>
          <a:p>
            <a:r>
              <a:rPr lang="en-US" dirty="0" smtClean="0"/>
              <a:t>Coaching helps</a:t>
            </a:r>
            <a:endParaRPr lang="en-US" dirty="0"/>
          </a:p>
        </p:txBody>
      </p:sp>
    </p:spTree>
    <p:extLst>
      <p:ext uri="{BB962C8B-B14F-4D97-AF65-F5344CB8AC3E}">
        <p14:creationId xmlns:p14="http://schemas.microsoft.com/office/powerpoint/2010/main" val="1580917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dirty="0" smtClean="0"/>
              <a:t>Steve Callender, </a:t>
            </a:r>
            <a:r>
              <a:rPr lang="en-US" dirty="0" err="1" smtClean="0"/>
              <a:t>Ed.D</a:t>
            </a:r>
            <a:r>
              <a:rPr lang="en-US" dirty="0" smtClean="0"/>
              <a:t>.</a:t>
            </a:r>
          </a:p>
          <a:p>
            <a:pPr>
              <a:buNone/>
            </a:pPr>
            <a:r>
              <a:rPr lang="en-US" dirty="0" smtClean="0"/>
              <a:t>President, Effective Learning for Growth</a:t>
            </a:r>
          </a:p>
          <a:p>
            <a:pPr>
              <a:buNone/>
            </a:pPr>
            <a:r>
              <a:rPr lang="en-US" dirty="0" smtClean="0">
                <a:hlinkClick r:id="rId5"/>
              </a:rPr>
              <a:t>www.effectivelearningforgrowth.com</a:t>
            </a:r>
            <a:endParaRPr lang="en-US" dirty="0" smtClean="0"/>
          </a:p>
          <a:p>
            <a:pPr>
              <a:buNone/>
            </a:pPr>
            <a:r>
              <a:rPr lang="en-US" dirty="0" smtClean="0">
                <a:hlinkClick r:id="rId6"/>
              </a:rPr>
              <a:t>steve@effectivelearningforgrowth.com</a:t>
            </a:r>
            <a:endParaRPr lang="en-US" dirty="0" smtClean="0"/>
          </a:p>
          <a:p>
            <a:pPr>
              <a:buNone/>
            </a:pPr>
            <a:r>
              <a:rPr lang="en-US" dirty="0" smtClean="0"/>
              <a:t>(612) 708 -3933</a:t>
            </a:r>
            <a:endParaRPr lang="en-US" dirty="0"/>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04238" y="6218238"/>
            <a:ext cx="487362" cy="48736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1067"/>
    </mc:Choice>
    <mc:Fallback xmlns="">
      <p:transition spd="slow" advTm="110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Multi-tasking – A way of life?</a:t>
            </a:r>
            <a:endParaRPr lang="en-US" dirty="0"/>
          </a:p>
        </p:txBody>
      </p:sp>
      <p:sp>
        <p:nvSpPr>
          <p:cNvPr id="3" name="Content Placeholder 2"/>
          <p:cNvSpPr>
            <a:spLocks noGrp="1"/>
          </p:cNvSpPr>
          <p:nvPr>
            <p:ph idx="1"/>
          </p:nvPr>
        </p:nvSpPr>
        <p:spPr/>
        <p:txBody>
          <a:bodyPr>
            <a:normAutofit/>
          </a:bodyPr>
          <a:lstStyle/>
          <a:p>
            <a:r>
              <a:rPr lang="en-US" dirty="0" smtClean="0"/>
              <a:t>Most people </a:t>
            </a:r>
            <a:r>
              <a:rPr lang="en-US" i="1" dirty="0" smtClean="0"/>
              <a:t>think</a:t>
            </a:r>
            <a:r>
              <a:rPr lang="en-US" dirty="0" smtClean="0"/>
              <a:t> they’re good at it</a:t>
            </a:r>
          </a:p>
          <a:p>
            <a:r>
              <a:rPr lang="en-US" dirty="0" smtClean="0"/>
              <a:t>People brag about it </a:t>
            </a:r>
          </a:p>
          <a:p>
            <a:r>
              <a:rPr lang="en-US" dirty="0" smtClean="0"/>
              <a:t>Even see it in position descriptions</a:t>
            </a:r>
          </a:p>
          <a:p>
            <a:r>
              <a:rPr lang="en-US" dirty="0" smtClean="0"/>
              <a:t>New norms</a:t>
            </a:r>
          </a:p>
          <a:p>
            <a:pPr lvl="1"/>
            <a:r>
              <a:rPr lang="en-US" dirty="0" smtClean="0"/>
              <a:t>Cell phones or tablets in use during meetings</a:t>
            </a:r>
          </a:p>
          <a:p>
            <a:pPr lvl="1"/>
            <a:r>
              <a:rPr lang="en-US" dirty="0" smtClean="0"/>
              <a:t>Making / Taking calls while driving</a:t>
            </a:r>
          </a:p>
          <a:p>
            <a:pPr lvl="1"/>
            <a:r>
              <a:rPr lang="en-US" dirty="0" smtClean="0"/>
              <a:t>24/7 availability </a:t>
            </a:r>
          </a:p>
          <a:p>
            <a:pPr lvl="1"/>
            <a:r>
              <a:rPr lang="en-US" dirty="0" smtClean="0"/>
              <a:t>“Open door” = Always interruptible</a:t>
            </a:r>
            <a:endParaRPr lang="en-US" dirty="0"/>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504238" y="6218238"/>
            <a:ext cx="487362" cy="48736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8782"/>
    </mc:Choice>
    <mc:Fallback xmlns="">
      <p:transition spd="slow" advTm="387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9"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Multi-tasking – Can we really do it?</a:t>
            </a:r>
            <a:endParaRPr lang="en-US" dirty="0"/>
          </a:p>
        </p:txBody>
      </p:sp>
      <p:sp>
        <p:nvSpPr>
          <p:cNvPr id="3" name="Content Placeholder 2"/>
          <p:cNvSpPr>
            <a:spLocks noGrp="1"/>
          </p:cNvSpPr>
          <p:nvPr>
            <p:ph idx="1"/>
          </p:nvPr>
        </p:nvSpPr>
        <p:spPr/>
        <p:txBody>
          <a:bodyPr/>
          <a:lstStyle/>
          <a:p>
            <a:r>
              <a:rPr lang="en-US" dirty="0"/>
              <a:t>Stanford’s </a:t>
            </a:r>
            <a:r>
              <a:rPr lang="en-US" dirty="0" smtClean="0"/>
              <a:t>Ophir, Nass, &amp; Wagner tested 300 students in 2014 study </a:t>
            </a:r>
          </a:p>
          <a:p>
            <a:pPr lvl="1"/>
            <a:r>
              <a:rPr lang="en-US" dirty="0" smtClean="0"/>
              <a:t>High and Low multi-tasker groups</a:t>
            </a:r>
          </a:p>
          <a:p>
            <a:pPr lvl="1"/>
            <a:r>
              <a:rPr lang="en-US" dirty="0" smtClean="0"/>
              <a:t>High were </a:t>
            </a:r>
            <a:r>
              <a:rPr lang="en-US" i="1" dirty="0" smtClean="0"/>
              <a:t>worse</a:t>
            </a:r>
            <a:r>
              <a:rPr lang="en-US" dirty="0" smtClean="0"/>
              <a:t> at</a:t>
            </a:r>
          </a:p>
          <a:p>
            <a:pPr lvl="2"/>
            <a:r>
              <a:rPr lang="en-US" dirty="0" smtClean="0"/>
              <a:t>Filtering out irrelevant information</a:t>
            </a:r>
          </a:p>
          <a:p>
            <a:pPr lvl="2"/>
            <a:r>
              <a:rPr lang="en-US" dirty="0" smtClean="0"/>
              <a:t>Short term memory retention</a:t>
            </a:r>
          </a:p>
          <a:p>
            <a:pPr lvl="2"/>
            <a:r>
              <a:rPr lang="en-US" dirty="0" smtClean="0"/>
              <a:t>Task switching</a:t>
            </a:r>
            <a:endParaRPr lang="en-US" dirty="0"/>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504238" y="6218238"/>
            <a:ext cx="487362" cy="487362"/>
          </a:xfrm>
          <a:prstGeom prst="rect">
            <a:avLst/>
          </a:prstGeom>
        </p:spPr>
      </p:pic>
    </p:spTree>
    <p:custDataLst>
      <p:tags r:id="rId1"/>
    </p:custDataLst>
    <p:extLst>
      <p:ext uri="{BB962C8B-B14F-4D97-AF65-F5344CB8AC3E}">
        <p14:creationId xmlns:p14="http://schemas.microsoft.com/office/powerpoint/2010/main" val="1176489005"/>
      </p:ext>
    </p:extLst>
  </p:cSld>
  <p:clrMapOvr>
    <a:masterClrMapping/>
  </p:clrMapOvr>
  <mc:AlternateContent xmlns:mc="http://schemas.openxmlformats.org/markup-compatibility/2006" xmlns:p14="http://schemas.microsoft.com/office/powerpoint/2010/main">
    <mc:Choice Requires="p14">
      <p:transition spd="slow" p14:dur="2000" advTm="38782"/>
    </mc:Choice>
    <mc:Fallback xmlns="">
      <p:transition spd="slow" advTm="387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Multi-tasking – Can we really do it?</a:t>
            </a:r>
            <a:endParaRPr lang="en-US" dirty="0"/>
          </a:p>
        </p:txBody>
      </p:sp>
      <p:sp>
        <p:nvSpPr>
          <p:cNvPr id="3" name="Content Placeholder 2"/>
          <p:cNvSpPr>
            <a:spLocks noGrp="1"/>
          </p:cNvSpPr>
          <p:nvPr>
            <p:ph idx="1"/>
          </p:nvPr>
        </p:nvSpPr>
        <p:spPr/>
        <p:txBody>
          <a:bodyPr>
            <a:normAutofit/>
          </a:bodyPr>
          <a:lstStyle/>
          <a:p>
            <a:r>
              <a:rPr lang="en-US" sz="2400" dirty="0" smtClean="0"/>
              <a:t>U Sussex study in 2014 found</a:t>
            </a:r>
          </a:p>
          <a:p>
            <a:pPr lvl="1"/>
            <a:r>
              <a:rPr lang="en-US" sz="2000" dirty="0" smtClean="0"/>
              <a:t>“</a:t>
            </a:r>
            <a:r>
              <a:rPr lang="en-US" sz="2000" dirty="0"/>
              <a:t>people who frequently use several media devices at the same time have lower grey-matter density in one particular region of the brain compared to those who use just one device </a:t>
            </a:r>
            <a:r>
              <a:rPr lang="en-US" sz="2000" dirty="0" smtClean="0"/>
              <a:t>occasionally”</a:t>
            </a:r>
          </a:p>
          <a:p>
            <a:pPr lvl="1"/>
            <a:endParaRPr lang="en-US" sz="2000" dirty="0" smtClean="0"/>
          </a:p>
          <a:p>
            <a:pPr lvl="7"/>
            <a:r>
              <a:rPr lang="en-US" dirty="0" smtClean="0"/>
              <a:t>“independent </a:t>
            </a:r>
            <a:r>
              <a:rPr lang="en-US" dirty="0"/>
              <a:t>of individual personality traits, people who used a higher number of media devices concurrently also had smaller grey matter density in the part of the brain known as the anterior cingulate cortex (ACC), the region notably responsible for cognitive and emotional control </a:t>
            </a:r>
            <a:r>
              <a:rPr lang="en-US" dirty="0" smtClean="0"/>
              <a:t>functions”</a:t>
            </a: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504238" y="6218238"/>
            <a:ext cx="487362" cy="487362"/>
          </a:xfrm>
          <a:prstGeom prst="rect">
            <a:avLst/>
          </a:prstGeom>
        </p:spPr>
      </p:pic>
      <p:sp>
        <p:nvSpPr>
          <p:cNvPr id="5" name="AutoShape 2" descr="Image result for Anterior Cingulate Corte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6"/>
          <a:stretch>
            <a:fillRect/>
          </a:stretch>
        </p:blipFill>
        <p:spPr>
          <a:xfrm>
            <a:off x="15240" y="3722300"/>
            <a:ext cx="3870960" cy="3237531"/>
          </a:xfrm>
          <a:prstGeom prst="rect">
            <a:avLst/>
          </a:prstGeom>
        </p:spPr>
      </p:pic>
    </p:spTree>
    <p:custDataLst>
      <p:tags r:id="rId1"/>
    </p:custDataLst>
    <p:extLst>
      <p:ext uri="{BB962C8B-B14F-4D97-AF65-F5344CB8AC3E}">
        <p14:creationId xmlns:p14="http://schemas.microsoft.com/office/powerpoint/2010/main" val="3794561103"/>
      </p:ext>
    </p:extLst>
  </p:cSld>
  <p:clrMapOvr>
    <a:masterClrMapping/>
  </p:clrMapOvr>
  <mc:AlternateContent xmlns:mc="http://schemas.openxmlformats.org/markup-compatibility/2006" xmlns:p14="http://schemas.microsoft.com/office/powerpoint/2010/main">
    <mc:Choice Requires="p14">
      <p:transition spd="slow" p14:dur="2000" advTm="38782"/>
    </mc:Choice>
    <mc:Fallback xmlns="">
      <p:transition spd="slow" advTm="387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Multi-tasking – How do we fake it?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Do 1 thing at a time – and switch between them very fast</a:t>
            </a:r>
          </a:p>
          <a:p>
            <a:pPr lvl="1"/>
            <a:r>
              <a:rPr lang="en-US" dirty="0" smtClean="0"/>
              <a:t>Go from A -&gt; B -&gt; C-&gt; A -&gt; D -&gt; E-&gt; C….</a:t>
            </a:r>
          </a:p>
          <a:p>
            <a:r>
              <a:rPr lang="en-US" dirty="0" smtClean="0"/>
              <a:t>So what?</a:t>
            </a:r>
          </a:p>
          <a:p>
            <a:pPr lvl="1"/>
            <a:r>
              <a:rPr lang="en-US" dirty="0" smtClean="0"/>
              <a:t>There is loss-of-place and re-orientation cost</a:t>
            </a:r>
          </a:p>
          <a:p>
            <a:pPr lvl="1"/>
            <a:r>
              <a:rPr lang="en-US" dirty="0" smtClean="0"/>
              <a:t>It interferes with memory conversion</a:t>
            </a:r>
          </a:p>
          <a:p>
            <a:pPr lvl="1"/>
            <a:r>
              <a:rPr lang="en-US" dirty="0" smtClean="0"/>
              <a:t>It causes high and residual levels of stress</a:t>
            </a:r>
          </a:p>
          <a:p>
            <a:pPr lvl="2"/>
            <a:r>
              <a:rPr lang="en-US" dirty="0" smtClean="0"/>
              <a:t>What are physical / mental / emotional consequences?</a:t>
            </a:r>
          </a:p>
          <a:p>
            <a:pPr lvl="1"/>
            <a:r>
              <a:rPr lang="en-US" dirty="0" smtClean="0"/>
              <a:t>It lowers productivity and increases errors</a:t>
            </a:r>
          </a:p>
          <a:p>
            <a:pPr lvl="1"/>
            <a:r>
              <a:rPr lang="en-US" dirty="0" smtClean="0"/>
              <a:t>It interferes with real communication and relationships</a:t>
            </a:r>
            <a:endParaRPr lang="en-US" dirty="0"/>
          </a:p>
        </p:txBody>
      </p:sp>
    </p:spTree>
    <p:extLst>
      <p:ext uri="{BB962C8B-B14F-4D97-AF65-F5344CB8AC3E}">
        <p14:creationId xmlns:p14="http://schemas.microsoft.com/office/powerpoint/2010/main" val="483560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Multi-tasking – Are we fooling anybody?</a:t>
            </a:r>
            <a:endParaRPr lang="en-US" dirty="0"/>
          </a:p>
        </p:txBody>
      </p:sp>
      <p:sp>
        <p:nvSpPr>
          <p:cNvPr id="3" name="Content Placeholder 2"/>
          <p:cNvSpPr>
            <a:spLocks noGrp="1"/>
          </p:cNvSpPr>
          <p:nvPr>
            <p:ph idx="1"/>
          </p:nvPr>
        </p:nvSpPr>
        <p:spPr/>
        <p:txBody>
          <a:bodyPr/>
          <a:lstStyle/>
          <a:p>
            <a:r>
              <a:rPr lang="en-US" dirty="0" smtClean="0"/>
              <a:t>How often do you…</a:t>
            </a:r>
            <a:endParaRPr lang="en-US" dirty="0"/>
          </a:p>
        </p:txBody>
      </p:sp>
      <p:graphicFrame>
        <p:nvGraphicFramePr>
          <p:cNvPr id="23" name="Table 22"/>
          <p:cNvGraphicFramePr>
            <a:graphicFrameLocks noGrp="1"/>
          </p:cNvGraphicFramePr>
          <p:nvPr>
            <p:extLst>
              <p:ext uri="{D42A27DB-BD31-4B8C-83A1-F6EECF244321}">
                <p14:modId xmlns:p14="http://schemas.microsoft.com/office/powerpoint/2010/main" val="2695342145"/>
              </p:ext>
            </p:extLst>
          </p:nvPr>
        </p:nvGraphicFramePr>
        <p:xfrm>
          <a:off x="685800" y="2209800"/>
          <a:ext cx="7063830" cy="782765"/>
        </p:xfrm>
        <a:graphic>
          <a:graphicData uri="http://schemas.openxmlformats.org/drawingml/2006/table">
            <a:tbl>
              <a:tblPr firstRow="1" firstCol="1" bandRow="1">
                <a:tableStyleId>{5C22544A-7EE6-4342-B048-85BDC9FD1C3A}</a:tableStyleId>
              </a:tblPr>
              <a:tblGrid>
                <a:gridCol w="1177053"/>
                <a:gridCol w="1177053"/>
                <a:gridCol w="1177053"/>
                <a:gridCol w="1177053"/>
                <a:gridCol w="1177809"/>
                <a:gridCol w="1177809"/>
              </a:tblGrid>
              <a:tr h="374499">
                <a:tc>
                  <a:txBody>
                    <a:bodyPr/>
                    <a:lstStyle/>
                    <a:p>
                      <a:pPr marL="0" marR="0" algn="ctr">
                        <a:lnSpc>
                          <a:spcPct val="107000"/>
                        </a:lnSpc>
                        <a:spcBef>
                          <a:spcPts val="0"/>
                        </a:spcBef>
                        <a:spcAft>
                          <a:spcPts val="0"/>
                        </a:spcAft>
                      </a:pPr>
                      <a:r>
                        <a:rPr lang="en-US" sz="1600" dirty="0">
                          <a:effectLst/>
                        </a:rPr>
                        <a:t>3+ Times / week</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600">
                          <a:effectLst/>
                        </a:rPr>
                        <a:t>1-2 times / week</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600">
                          <a:effectLst/>
                        </a:rPr>
                        <a:t>1-3 times / month</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600">
                          <a:effectLst/>
                        </a:rPr>
                        <a:t>5-8 times / year</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600">
                          <a:effectLst/>
                        </a:rPr>
                        <a:t>1-4 times / year</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600">
                          <a:effectLst/>
                        </a:rPr>
                        <a:t>Never</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187250">
                <a:tc>
                  <a:txBody>
                    <a:bodyPr/>
                    <a:lstStyle/>
                    <a:p>
                      <a:pPr marL="0" marR="0" algn="ctr">
                        <a:lnSpc>
                          <a:spcPct val="107000"/>
                        </a:lnSpc>
                        <a:spcBef>
                          <a:spcPts val="0"/>
                        </a:spcBef>
                        <a:spcAft>
                          <a:spcPts val="0"/>
                        </a:spcAft>
                      </a:pPr>
                      <a:r>
                        <a:rPr lang="en-US" sz="1600" dirty="0">
                          <a:effectLst/>
                        </a:rPr>
                        <a:t>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4</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3</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2</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1</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0</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25" name="Rectangle 24"/>
          <p:cNvSpPr/>
          <p:nvPr/>
        </p:nvSpPr>
        <p:spPr>
          <a:xfrm>
            <a:off x="304800" y="3048000"/>
            <a:ext cx="8839200" cy="3094117"/>
          </a:xfrm>
          <a:prstGeom prst="rect">
            <a:avLst/>
          </a:prstGeom>
        </p:spPr>
        <p:txBody>
          <a:bodyPr wrap="square">
            <a:spAutoFit/>
          </a:bodyPr>
          <a:lstStyle/>
          <a:p>
            <a:pPr>
              <a:lnSpc>
                <a:spcPct val="107000"/>
              </a:lnSpc>
              <a:spcAft>
                <a:spcPts val="800"/>
              </a:spcAft>
            </a:pPr>
            <a:r>
              <a:rPr lang="en-US" sz="2400" dirty="0">
                <a:latin typeface="Calibri" panose="020F0502020204030204" pitchFamily="34" charset="0"/>
                <a:ea typeface="Calibri" panose="020F0502020204030204" pitchFamily="34" charset="0"/>
                <a:cs typeface="Arial" panose="020B0604020202020204" pitchFamily="34" charset="0"/>
              </a:rPr>
              <a:t>Use a handheld device while driving?</a:t>
            </a:r>
          </a:p>
          <a:p>
            <a:pPr>
              <a:lnSpc>
                <a:spcPct val="107000"/>
              </a:lnSpc>
              <a:spcBef>
                <a:spcPts val="1200"/>
              </a:spcBef>
              <a:spcAft>
                <a:spcPts val="800"/>
              </a:spcAft>
            </a:pPr>
            <a:r>
              <a:rPr lang="en-US" sz="2400" dirty="0">
                <a:latin typeface="Calibri" panose="020F0502020204030204" pitchFamily="34" charset="0"/>
                <a:ea typeface="Calibri" panose="020F0502020204030204" pitchFamily="34" charset="0"/>
                <a:cs typeface="Arial" panose="020B0604020202020204" pitchFamily="34" charset="0"/>
              </a:rPr>
              <a:t>Meet someone new and can’t recall their name within moments?</a:t>
            </a:r>
          </a:p>
          <a:p>
            <a:pPr>
              <a:lnSpc>
                <a:spcPct val="107000"/>
              </a:lnSpc>
              <a:spcBef>
                <a:spcPts val="1200"/>
              </a:spcBef>
              <a:spcAft>
                <a:spcPts val="800"/>
              </a:spcAft>
            </a:pPr>
            <a:r>
              <a:rPr lang="en-US" sz="2400" dirty="0">
                <a:latin typeface="Calibri" panose="020F0502020204030204" pitchFamily="34" charset="0"/>
                <a:ea typeface="Calibri" panose="020F0502020204030204" pitchFamily="34" charset="0"/>
                <a:cs typeface="Arial" panose="020B0604020202020204" pitchFamily="34" charset="0"/>
              </a:rPr>
              <a:t>Respond to a message while in a meeting?</a:t>
            </a:r>
          </a:p>
          <a:p>
            <a:pPr>
              <a:lnSpc>
                <a:spcPct val="107000"/>
              </a:lnSpc>
              <a:spcBef>
                <a:spcPts val="1200"/>
              </a:spcBef>
              <a:spcAft>
                <a:spcPts val="800"/>
              </a:spcAft>
            </a:pPr>
            <a:r>
              <a:rPr lang="en-US" sz="2400" dirty="0">
                <a:latin typeface="Calibri" panose="020F0502020204030204" pitchFamily="34" charset="0"/>
                <a:ea typeface="Calibri" panose="020F0502020204030204" pitchFamily="34" charset="0"/>
                <a:cs typeface="Arial" panose="020B0604020202020204" pitchFamily="34" charset="0"/>
              </a:rPr>
              <a:t>Not know what preceded </a:t>
            </a:r>
            <a:r>
              <a:rPr lang="en-US" sz="2400" dirty="0" smtClean="0">
                <a:latin typeface="Calibri" panose="020F0502020204030204" pitchFamily="34" charset="0"/>
                <a:ea typeface="Calibri" panose="020F0502020204030204" pitchFamily="34" charset="0"/>
                <a:cs typeface="Arial" panose="020B0604020202020204" pitchFamily="34" charset="0"/>
              </a:rPr>
              <a:t>“</a:t>
            </a:r>
            <a:r>
              <a:rPr lang="en-US" sz="2400" dirty="0">
                <a:latin typeface="Calibri" panose="020F0502020204030204" pitchFamily="34" charset="0"/>
                <a:ea typeface="Calibri" panose="020F0502020204030204" pitchFamily="34" charset="0"/>
                <a:cs typeface="Arial" panose="020B0604020202020204" pitchFamily="34" charset="0"/>
              </a:rPr>
              <a:t>What do you think about that?”</a:t>
            </a:r>
          </a:p>
          <a:p>
            <a:pPr>
              <a:lnSpc>
                <a:spcPct val="107000"/>
              </a:lnSpc>
              <a:spcBef>
                <a:spcPts val="1200"/>
              </a:spcBef>
              <a:spcAft>
                <a:spcPts val="800"/>
              </a:spcAft>
            </a:pPr>
            <a:r>
              <a:rPr lang="en-US" sz="2400" dirty="0">
                <a:latin typeface="Calibri" panose="020F0502020204030204" pitchFamily="34" charset="0"/>
                <a:ea typeface="Calibri" panose="020F0502020204030204" pitchFamily="34" charset="0"/>
                <a:cs typeface="Arial" panose="020B0604020202020204" pitchFamily="34" charset="0"/>
              </a:rPr>
              <a:t>Use your handheld device while walking</a:t>
            </a:r>
            <a:r>
              <a:rPr lang="en-US" sz="2400" dirty="0" smtClean="0">
                <a:latin typeface="Calibri" panose="020F0502020204030204" pitchFamily="34" charset="0"/>
                <a:ea typeface="Calibri" panose="020F0502020204030204" pitchFamily="34" charset="0"/>
                <a:cs typeface="Arial" panose="020B0604020202020204" pitchFamily="34" charset="0"/>
              </a:rPr>
              <a:t>?</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52880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4400" y="460483"/>
            <a:ext cx="7102456" cy="957155"/>
          </a:xfrm>
          <a:prstGeom prst="rect">
            <a:avLst/>
          </a:prstGeom>
        </p:spPr>
      </p:pic>
      <p:sp>
        <p:nvSpPr>
          <p:cNvPr id="3" name="Content Placeholder 2"/>
          <p:cNvSpPr>
            <a:spLocks noGrp="1"/>
          </p:cNvSpPr>
          <p:nvPr>
            <p:ph idx="1"/>
          </p:nvPr>
        </p:nvSpPr>
        <p:spPr>
          <a:xfrm>
            <a:off x="76200" y="1600200"/>
            <a:ext cx="8610600" cy="4525963"/>
          </a:xfrm>
        </p:spPr>
        <p:txBody>
          <a:bodyPr>
            <a:normAutofit fontScale="92500" lnSpcReduction="20000"/>
          </a:bodyPr>
          <a:lstStyle/>
          <a:p>
            <a:r>
              <a:rPr lang="en-US" dirty="0" smtClean="0"/>
              <a:t>How often do you…</a:t>
            </a:r>
          </a:p>
          <a:p>
            <a:pPr lvl="1">
              <a:lnSpc>
                <a:spcPct val="107000"/>
              </a:lnSpc>
              <a:spcBef>
                <a:spcPts val="1200"/>
              </a:spcBef>
              <a:spcAft>
                <a:spcPts val="800"/>
              </a:spcAft>
            </a:pPr>
            <a:r>
              <a:rPr lang="en-US" dirty="0">
                <a:latin typeface="Calibri" panose="020F0502020204030204" pitchFamily="34" charset="0"/>
                <a:ea typeface="Calibri" panose="020F0502020204030204" pitchFamily="34" charset="0"/>
                <a:cs typeface="Arial" panose="020B0604020202020204" pitchFamily="34" charset="0"/>
              </a:rPr>
              <a:t>Use your smartphone while with a colleague?</a:t>
            </a:r>
          </a:p>
          <a:p>
            <a:pPr lvl="1">
              <a:lnSpc>
                <a:spcPct val="107000"/>
              </a:lnSpc>
              <a:spcBef>
                <a:spcPts val="1200"/>
              </a:spcBef>
              <a:spcAft>
                <a:spcPts val="800"/>
              </a:spcAft>
            </a:pPr>
            <a:r>
              <a:rPr lang="en-US" dirty="0">
                <a:latin typeface="Calibri" panose="020F0502020204030204" pitchFamily="34" charset="0"/>
                <a:ea typeface="Calibri" panose="020F0502020204030204" pitchFamily="34" charset="0"/>
                <a:cs typeface="Arial" panose="020B0604020202020204" pitchFamily="34" charset="0"/>
              </a:rPr>
              <a:t>Intend to do a task and instead become sidetracked?</a:t>
            </a:r>
          </a:p>
          <a:p>
            <a:pPr lvl="1">
              <a:lnSpc>
                <a:spcPct val="107000"/>
              </a:lnSpc>
              <a:spcBef>
                <a:spcPts val="1200"/>
              </a:spcBef>
              <a:spcAft>
                <a:spcPts val="800"/>
              </a:spcAft>
            </a:pPr>
            <a:r>
              <a:rPr lang="en-US" dirty="0">
                <a:latin typeface="Calibri" panose="020F0502020204030204" pitchFamily="34" charset="0"/>
                <a:ea typeface="Calibri" panose="020F0502020204030204" pitchFamily="34" charset="0"/>
                <a:cs typeface="Arial" panose="020B0604020202020204" pitchFamily="34" charset="0"/>
              </a:rPr>
              <a:t>Show up at the wrong time or place for an appointment?</a:t>
            </a:r>
          </a:p>
          <a:p>
            <a:pPr lvl="1">
              <a:lnSpc>
                <a:spcPct val="107000"/>
              </a:lnSpc>
              <a:spcBef>
                <a:spcPts val="1200"/>
              </a:spcBef>
              <a:spcAft>
                <a:spcPts val="800"/>
              </a:spcAft>
            </a:pPr>
            <a:r>
              <a:rPr lang="en-US" dirty="0">
                <a:latin typeface="Calibri" panose="020F0502020204030204" pitchFamily="34" charset="0"/>
                <a:ea typeface="Calibri" panose="020F0502020204030204" pitchFamily="34" charset="0"/>
                <a:cs typeface="Arial" panose="020B0604020202020204" pitchFamily="34" charset="0"/>
              </a:rPr>
              <a:t>Pretend you’re taking notes on a laptop or tablet while engaged in another task (like surfing the web or checking email)?</a:t>
            </a:r>
          </a:p>
          <a:p>
            <a:pPr lvl="1">
              <a:lnSpc>
                <a:spcPct val="107000"/>
              </a:lnSpc>
              <a:spcBef>
                <a:spcPts val="1200"/>
              </a:spcBef>
              <a:spcAft>
                <a:spcPts val="800"/>
              </a:spcAft>
            </a:pPr>
            <a:r>
              <a:rPr lang="en-US" dirty="0">
                <a:latin typeface="Calibri" panose="020F0502020204030204" pitchFamily="34" charset="0"/>
                <a:ea typeface="Calibri" panose="020F0502020204030204" pitchFamily="34" charset="0"/>
                <a:cs typeface="Arial" panose="020B0604020202020204" pitchFamily="34" charset="0"/>
              </a:rPr>
              <a:t>Exit an elevator on the wrong floor because you were distracted</a:t>
            </a:r>
            <a:r>
              <a:rPr lang="en-US" dirty="0" smtClean="0">
                <a:latin typeface="Calibri" panose="020F0502020204030204" pitchFamily="34" charset="0"/>
                <a:ea typeface="Calibri" panose="020F0502020204030204" pitchFamily="34" charset="0"/>
                <a:cs typeface="Arial" panose="020B0604020202020204" pitchFamily="34" charset="0"/>
              </a:rPr>
              <a:t>?</a:t>
            </a: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14385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4400" y="460483"/>
            <a:ext cx="7102456" cy="957155"/>
          </a:xfrm>
          <a:prstGeom prst="rect">
            <a:avLst/>
          </a:prstGeom>
        </p:spPr>
      </p:pic>
      <p:sp>
        <p:nvSpPr>
          <p:cNvPr id="3" name="Content Placeholder 2"/>
          <p:cNvSpPr>
            <a:spLocks noGrp="1"/>
          </p:cNvSpPr>
          <p:nvPr>
            <p:ph idx="1"/>
          </p:nvPr>
        </p:nvSpPr>
        <p:spPr/>
        <p:txBody>
          <a:bodyPr>
            <a:normAutofit fontScale="92500" lnSpcReduction="10000"/>
          </a:bodyPr>
          <a:lstStyle/>
          <a:p>
            <a:r>
              <a:rPr lang="en-US" dirty="0" smtClean="0"/>
              <a:t>How often do you…</a:t>
            </a:r>
          </a:p>
          <a:p>
            <a:pPr lvl="1"/>
            <a:r>
              <a:rPr lang="en-US" sz="2600" dirty="0"/>
              <a:t>Have to re-read or re-watch material because you were </a:t>
            </a:r>
            <a:r>
              <a:rPr lang="en-US" sz="2600" dirty="0" smtClean="0"/>
              <a:t>not focused</a:t>
            </a:r>
            <a:r>
              <a:rPr lang="en-US" sz="2600" dirty="0"/>
              <a:t>?</a:t>
            </a:r>
          </a:p>
          <a:p>
            <a:pPr lvl="1"/>
            <a:r>
              <a:rPr lang="en-US" sz="2600" dirty="0"/>
              <a:t>Realize you aren’t giving someone your complete attention?</a:t>
            </a:r>
          </a:p>
          <a:p>
            <a:pPr lvl="1"/>
            <a:r>
              <a:rPr lang="en-US" sz="2600" dirty="0"/>
              <a:t>Keep your smartphone on the table during meals and check it regularly?</a:t>
            </a:r>
          </a:p>
          <a:p>
            <a:pPr lvl="1"/>
            <a:r>
              <a:rPr lang="en-US" sz="2600" dirty="0"/>
              <a:t>Feel compelled to respond to work demands when “off the clock?”</a:t>
            </a:r>
          </a:p>
          <a:p>
            <a:pPr lvl="1"/>
            <a:r>
              <a:rPr lang="en-US" sz="2600" dirty="0"/>
              <a:t>Write an important note on a scrap of paper that is subsequently misplaced?</a:t>
            </a:r>
          </a:p>
          <a:p>
            <a:endParaRPr lang="en-US" dirty="0" smtClean="0"/>
          </a:p>
        </p:txBody>
      </p:sp>
    </p:spTree>
    <p:extLst>
      <p:ext uri="{BB962C8B-B14F-4D97-AF65-F5344CB8AC3E}">
        <p14:creationId xmlns:p14="http://schemas.microsoft.com/office/powerpoint/2010/main" val="663469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4400" y="460483"/>
            <a:ext cx="7102456" cy="957155"/>
          </a:xfrm>
          <a:prstGeom prst="rect">
            <a:avLst/>
          </a:prstGeom>
        </p:spPr>
      </p:pic>
      <p:sp>
        <p:nvSpPr>
          <p:cNvPr id="3" name="Content Placeholder 2"/>
          <p:cNvSpPr>
            <a:spLocks noGrp="1"/>
          </p:cNvSpPr>
          <p:nvPr>
            <p:ph idx="1"/>
          </p:nvPr>
        </p:nvSpPr>
        <p:spPr>
          <a:xfrm>
            <a:off x="152400" y="1600200"/>
            <a:ext cx="8534400" cy="4525963"/>
          </a:xfrm>
        </p:spPr>
        <p:txBody>
          <a:bodyPr>
            <a:normAutofit fontScale="92500"/>
          </a:bodyPr>
          <a:lstStyle/>
          <a:p>
            <a:r>
              <a:rPr lang="en-US" dirty="0" smtClean="0"/>
              <a:t>How often do you…</a:t>
            </a:r>
          </a:p>
          <a:p>
            <a:pPr lvl="1"/>
            <a:r>
              <a:rPr lang="en-US" dirty="0"/>
              <a:t>Finish workdays with a sense that you didn’t get enough done?</a:t>
            </a:r>
          </a:p>
          <a:p>
            <a:pPr lvl="1"/>
            <a:r>
              <a:rPr lang="en-US" dirty="0"/>
              <a:t>Lose your train of thought due to media interruptions?</a:t>
            </a:r>
          </a:p>
          <a:p>
            <a:pPr lvl="1"/>
            <a:r>
              <a:rPr lang="en-US" dirty="0"/>
              <a:t>Hear </a:t>
            </a:r>
            <a:r>
              <a:rPr lang="en-US" i="1" dirty="0"/>
              <a:t>from others </a:t>
            </a:r>
            <a:r>
              <a:rPr lang="en-US" dirty="0"/>
              <a:t>that you’re easily or often distracted?</a:t>
            </a:r>
          </a:p>
          <a:p>
            <a:pPr lvl="1"/>
            <a:r>
              <a:rPr lang="en-US" dirty="0"/>
              <a:t>Surf the web, answer email, do social media, or respond to messages while on a phone call?</a:t>
            </a:r>
          </a:p>
          <a:p>
            <a:pPr lvl="1"/>
            <a:r>
              <a:rPr lang="en-US" dirty="0"/>
              <a:t>Have a lack of fulfillment and productivity, despite being busy?</a:t>
            </a:r>
          </a:p>
          <a:p>
            <a:endParaRPr lang="en-US" dirty="0" smtClean="0"/>
          </a:p>
        </p:txBody>
      </p:sp>
    </p:spTree>
    <p:extLst>
      <p:ext uri="{BB962C8B-B14F-4D97-AF65-F5344CB8AC3E}">
        <p14:creationId xmlns:p14="http://schemas.microsoft.com/office/powerpoint/2010/main" val="12303777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7.8|1.3|2.5|6.9|1.2|1.4|6.6"/>
</p:tagLst>
</file>

<file path=ppt/tags/tag2.xml><?xml version="1.0" encoding="utf-8"?>
<p:tagLst xmlns:a="http://schemas.openxmlformats.org/drawingml/2006/main" xmlns:r="http://schemas.openxmlformats.org/officeDocument/2006/relationships" xmlns:p="http://schemas.openxmlformats.org/presentationml/2006/main">
  <p:tag name="TIMING" val="|7.8|1.3|2.5|6.9|1.2|1.4|6.6"/>
</p:tagLst>
</file>

<file path=ppt/tags/tag3.xml><?xml version="1.0" encoding="utf-8"?>
<p:tagLst xmlns:a="http://schemas.openxmlformats.org/drawingml/2006/main" xmlns:r="http://schemas.openxmlformats.org/officeDocument/2006/relationships" xmlns:p="http://schemas.openxmlformats.org/presentationml/2006/main">
  <p:tag name="TIMING" val="|7.8|1.3|2.5|6.9|1.2|1.4|6.6"/>
</p:tagLst>
</file>

<file path=ppt/tags/tag4.xml><?xml version="1.0" encoding="utf-8"?>
<p:tagLst xmlns:a="http://schemas.openxmlformats.org/drawingml/2006/main" xmlns:r="http://schemas.openxmlformats.org/officeDocument/2006/relationships" xmlns:p="http://schemas.openxmlformats.org/presentationml/2006/main">
  <p:tag name="TIMING" val="|3.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10408</TotalTime>
  <Words>677</Words>
  <Application>Microsoft Office PowerPoint</Application>
  <PresentationFormat>On-screen Show (4:3)</PresentationFormat>
  <Paragraphs>103</Paragraphs>
  <Slides>13</Slides>
  <Notes>0</Notes>
  <HiddenSlides>0</HiddenSlides>
  <MMClips>5</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Multi-Tasking – We don’t have the brains for it!</vt:lpstr>
      <vt:lpstr>Multi-tasking – A way of life?</vt:lpstr>
      <vt:lpstr>Multi-tasking – Can we really do it?</vt:lpstr>
      <vt:lpstr>Multi-tasking – Can we really do it?</vt:lpstr>
      <vt:lpstr>Multi-tasking – How do we fake it?</vt:lpstr>
      <vt:lpstr>Multi-tasking – Are we fooling anybody?</vt:lpstr>
      <vt:lpstr>PowerPoint Presentation</vt:lpstr>
      <vt:lpstr>PowerPoint Presentation</vt:lpstr>
      <vt:lpstr>PowerPoint Presentation</vt:lpstr>
      <vt:lpstr>What’s your score?</vt:lpstr>
      <vt:lpstr>How can we not multi-task?</vt:lpstr>
      <vt:lpstr>But what if the distractions come from inside?</vt:lpstr>
      <vt:lpstr>Q&amp;A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Capabilities</dc:title>
  <dc:creator>Steve</dc:creator>
  <cp:lastModifiedBy>Steve Callender</cp:lastModifiedBy>
  <cp:revision>490</cp:revision>
  <cp:lastPrinted>2014-10-21T03:37:17Z</cp:lastPrinted>
  <dcterms:created xsi:type="dcterms:W3CDTF">2009-03-17T02:39:00Z</dcterms:created>
  <dcterms:modified xsi:type="dcterms:W3CDTF">2015-07-28T01:59:20Z</dcterms:modified>
</cp:coreProperties>
</file>